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8" r:id="rId2"/>
    <p:sldId id="261" r:id="rId3"/>
    <p:sldId id="263" r:id="rId4"/>
    <p:sldId id="264" r:id="rId5"/>
    <p:sldId id="265" r:id="rId6"/>
    <p:sldId id="266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iwIgsM3IInNC7IAEmpXvjC6uhY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5D0EDA-7DB7-4499-ACAF-B607AEF1F999}">
  <a:tblStyle styleId="{025D0EDA-7DB7-4499-ACAF-B607AEF1F999}" styleName="Table_0">
    <a:wholeTbl>
      <a:tcTxStyle>
        <a:font>
          <a:latin typeface="Arial"/>
          <a:ea typeface="Arial"/>
          <a:cs typeface="Arial"/>
        </a:font>
        <a:schemeClr val="tx1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4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556221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4690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64169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7388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6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/>
          <p:nvPr/>
        </p:nvSpPr>
        <p:spPr>
          <a:xfrm>
            <a:off x="2386629" y="2823358"/>
            <a:ext cx="7588333" cy="1211283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buClr>
                <a:schemeClr val="lt1"/>
              </a:buClr>
              <a:buSzPts val="450"/>
            </a:pPr>
            <a:r>
              <a:rPr lang="es-ES" sz="1800" dirty="0">
                <a:solidFill>
                  <a:schemeClr val="lt1"/>
                </a:solidFill>
              </a:rPr>
              <a:t>CF01_2_1_Línea de tiempo </a:t>
            </a:r>
            <a:r>
              <a:rPr lang="es-ES" sz="1800" dirty="0" err="1">
                <a:solidFill>
                  <a:schemeClr val="lt1"/>
                </a:solidFill>
              </a:rPr>
              <a:t>C_variables</a:t>
            </a:r>
            <a:r>
              <a:rPr lang="es-ES" sz="1800" dirty="0">
                <a:solidFill>
                  <a:schemeClr val="lt1"/>
                </a:solidFill>
              </a:rPr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6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Favor adecuar contenido en la referencia: Línea de tiempo C. En total son cinco botones. Al dar clic en cada uno, aparece el respectivo contenido e imagen complementari</a:t>
            </a:r>
            <a:r>
              <a:rPr lang="es-ES" dirty="0">
                <a:solidFill>
                  <a:schemeClr val="dk1"/>
                </a:solidFill>
              </a:rPr>
              <a:t>a, tal como se aprecia en las siguientes diapositivas.</a:t>
            </a: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023821"/>
            <a:ext cx="3948174" cy="183417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stock.adobe.com</a:t>
            </a:r>
            <a:r>
              <a:rPr lang="es-ES" sz="1200" dirty="0">
                <a:solidFill>
                  <a:schemeClr val="dk1"/>
                </a:solidFill>
              </a:rPr>
              <a:t>/</a:t>
            </a:r>
            <a:r>
              <a:rPr lang="es-ES" sz="1200" dirty="0" err="1">
                <a:solidFill>
                  <a:schemeClr val="dk1"/>
                </a:solidFill>
              </a:rPr>
              <a:t>co</a:t>
            </a:r>
            <a:r>
              <a:rPr lang="es-ES" sz="1200" dirty="0">
                <a:solidFill>
                  <a:schemeClr val="dk1"/>
                </a:solidFill>
              </a:rPr>
              <a:t>/</a:t>
            </a:r>
            <a:r>
              <a:rPr lang="es-ES" sz="1200" dirty="0" err="1">
                <a:solidFill>
                  <a:schemeClr val="dk1"/>
                </a:solidFill>
              </a:rPr>
              <a:t>images</a:t>
            </a:r>
            <a:r>
              <a:rPr lang="es-ES" sz="1200" dirty="0">
                <a:solidFill>
                  <a:schemeClr val="dk1"/>
                </a:solidFill>
              </a:rPr>
              <a:t>/id/133438477?as_audience=</a:t>
            </a:r>
            <a:r>
              <a:rPr lang="es-ES" sz="1200" dirty="0" err="1">
                <a:solidFill>
                  <a:schemeClr val="dk1"/>
                </a:solidFill>
              </a:rPr>
              <a:t>srp&amp;as_campaign</a:t>
            </a:r>
            <a:r>
              <a:rPr lang="es-ES" sz="1200" dirty="0">
                <a:solidFill>
                  <a:schemeClr val="dk1"/>
                </a:solidFill>
              </a:rPr>
              <a:t>=</a:t>
            </a:r>
            <a:r>
              <a:rPr lang="es-ES" sz="1200" dirty="0" err="1">
                <a:solidFill>
                  <a:schemeClr val="dk1"/>
                </a:solidFill>
              </a:rPr>
              <a:t>Freepik&amp;get_facets</a:t>
            </a:r>
            <a:r>
              <a:rPr lang="es-ES" sz="1200" dirty="0">
                <a:solidFill>
                  <a:schemeClr val="dk1"/>
                </a:solidFill>
              </a:rPr>
              <a:t>=1&amp;order=</a:t>
            </a:r>
            <a:r>
              <a:rPr lang="es-ES" sz="1200" dirty="0" err="1">
                <a:solidFill>
                  <a:schemeClr val="dk1"/>
                </a:solidFill>
              </a:rPr>
              <a:t>relevance&amp;safe_search</a:t>
            </a:r>
            <a:r>
              <a:rPr lang="es-ES" sz="1200" dirty="0">
                <a:solidFill>
                  <a:schemeClr val="dk1"/>
                </a:solidFill>
              </a:rPr>
              <a:t>=1&amp;as_content=</a:t>
            </a:r>
            <a:r>
              <a:rPr lang="es-ES" sz="1200" dirty="0" err="1">
                <a:solidFill>
                  <a:schemeClr val="dk1"/>
                </a:solidFill>
              </a:rPr>
              <a:t>api&amp;k</a:t>
            </a:r>
            <a:r>
              <a:rPr lang="es-ES" sz="1200" dirty="0">
                <a:solidFill>
                  <a:schemeClr val="dk1"/>
                </a:solidFill>
              </a:rPr>
              <a:t>=</a:t>
            </a:r>
            <a:r>
              <a:rPr lang="es-ES" sz="1200" dirty="0" err="1">
                <a:solidFill>
                  <a:schemeClr val="dk1"/>
                </a:solidFill>
              </a:rPr>
              <a:t>edades&amp;filterscontent_typephoto</a:t>
            </a:r>
            <a:r>
              <a:rPr lang="es-ES" sz="1200" dirty="0">
                <a:solidFill>
                  <a:schemeClr val="dk1"/>
                </a:solidFill>
              </a:rPr>
              <a:t>=1&amp;tduid=0efadf5367b667ad536303d96e793a72&amp;as_channel=</a:t>
            </a:r>
            <a:r>
              <a:rPr lang="es-ES" sz="1200" dirty="0" err="1">
                <a:solidFill>
                  <a:schemeClr val="dk1"/>
                </a:solidFill>
              </a:rPr>
              <a:t>affiliate&amp;as_campclass</a:t>
            </a:r>
            <a:r>
              <a:rPr lang="es-ES" sz="1200" dirty="0">
                <a:solidFill>
                  <a:schemeClr val="dk1"/>
                </a:solidFill>
              </a:rPr>
              <a:t>=</a:t>
            </a:r>
            <a:r>
              <a:rPr lang="es-ES" sz="1200" dirty="0" err="1">
                <a:solidFill>
                  <a:schemeClr val="dk1"/>
                </a:solidFill>
              </a:rPr>
              <a:t>redirect&amp;as_source</a:t>
            </a:r>
            <a:r>
              <a:rPr lang="es-ES" sz="1200" dirty="0">
                <a:solidFill>
                  <a:schemeClr val="dk1"/>
                </a:solidFill>
              </a:rPr>
              <a:t>=</a:t>
            </a:r>
            <a:r>
              <a:rPr lang="es-ES" sz="1200" dirty="0" err="1">
                <a:solidFill>
                  <a:schemeClr val="dk1"/>
                </a:solidFill>
              </a:rPr>
              <a:t>arvato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14BEB70-8784-7041-8899-9044C4B3FBEF}"/>
              </a:ext>
            </a:extLst>
          </p:cNvPr>
          <p:cNvSpPr/>
          <p:nvPr/>
        </p:nvSpPr>
        <p:spPr>
          <a:xfrm>
            <a:off x="215153" y="1473798"/>
            <a:ext cx="7885355" cy="4260028"/>
          </a:xfrm>
          <a:prstGeom prst="roundRect">
            <a:avLst>
              <a:gd name="adj" fmla="val 328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7D82AC-3AA3-EF41-8D05-8A39538F6309}"/>
              </a:ext>
            </a:extLst>
          </p:cNvPr>
          <p:cNvSpPr/>
          <p:nvPr/>
        </p:nvSpPr>
        <p:spPr>
          <a:xfrm>
            <a:off x="501038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demográficas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B70912-2D7F-184B-B9FB-FA5AA386A606}"/>
              </a:ext>
            </a:extLst>
          </p:cNvPr>
          <p:cNvSpPr/>
          <p:nvPr/>
        </p:nvSpPr>
        <p:spPr>
          <a:xfrm>
            <a:off x="1979411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geográficas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31DC11-8BCA-F34B-8346-1689DCF55AF8}"/>
              </a:ext>
            </a:extLst>
          </p:cNvPr>
          <p:cNvSpPr/>
          <p:nvPr/>
        </p:nvSpPr>
        <p:spPr>
          <a:xfrm>
            <a:off x="3447026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psicológicas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182D6B-8D83-2247-9999-1E41A519B0F9}"/>
              </a:ext>
            </a:extLst>
          </p:cNvPr>
          <p:cNvSpPr/>
          <p:nvPr/>
        </p:nvSpPr>
        <p:spPr>
          <a:xfrm>
            <a:off x="4886577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conductuales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059B64-7A47-F242-BFCB-181C7F63B0F0}"/>
              </a:ext>
            </a:extLst>
          </p:cNvPr>
          <p:cNvSpPr/>
          <p:nvPr/>
        </p:nvSpPr>
        <p:spPr>
          <a:xfrm>
            <a:off x="6278886" y="1625301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socioculturales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6707A5-0C2A-EA49-8269-7EB70F2FD940}"/>
              </a:ext>
            </a:extLst>
          </p:cNvPr>
          <p:cNvSpPr/>
          <p:nvPr/>
        </p:nvSpPr>
        <p:spPr>
          <a:xfrm>
            <a:off x="1127268" y="2163184"/>
            <a:ext cx="182880" cy="182880"/>
          </a:xfrm>
          <a:prstGeom prst="ellipse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DD520B6-B7FA-8E49-8CA7-785D48D180D0}"/>
              </a:ext>
            </a:extLst>
          </p:cNvPr>
          <p:cNvSpPr/>
          <p:nvPr/>
        </p:nvSpPr>
        <p:spPr>
          <a:xfrm>
            <a:off x="2605641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62BF63-5069-E647-8BC3-22C3F40D82F2}"/>
              </a:ext>
            </a:extLst>
          </p:cNvPr>
          <p:cNvSpPr/>
          <p:nvPr/>
        </p:nvSpPr>
        <p:spPr>
          <a:xfrm>
            <a:off x="4066390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637A02A-A630-6F4C-99AC-4F1E31E90BC4}"/>
              </a:ext>
            </a:extLst>
          </p:cNvPr>
          <p:cNvSpPr/>
          <p:nvPr/>
        </p:nvSpPr>
        <p:spPr>
          <a:xfrm>
            <a:off x="6905116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93C48FB-4712-0147-B8A9-162B9D9BCB47}"/>
              </a:ext>
            </a:extLst>
          </p:cNvPr>
          <p:cNvSpPr/>
          <p:nvPr/>
        </p:nvSpPr>
        <p:spPr>
          <a:xfrm>
            <a:off x="5512807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715CA8-519A-9F48-89F1-69D92D57B117}"/>
              </a:ext>
            </a:extLst>
          </p:cNvPr>
          <p:cNvCxnSpPr>
            <a:stCxn id="4" idx="6"/>
            <a:endCxn id="13" idx="2"/>
          </p:cNvCxnSpPr>
          <p:nvPr/>
        </p:nvCxnSpPr>
        <p:spPr>
          <a:xfrm>
            <a:off x="1310148" y="2254624"/>
            <a:ext cx="129549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587028-6844-294F-8A9C-730F1B6D479E}"/>
              </a:ext>
            </a:extLst>
          </p:cNvPr>
          <p:cNvCxnSpPr>
            <a:endCxn id="14" idx="2"/>
          </p:cNvCxnSpPr>
          <p:nvPr/>
        </p:nvCxnSpPr>
        <p:spPr>
          <a:xfrm>
            <a:off x="2788521" y="2254624"/>
            <a:ext cx="127786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1C9BF4-114D-5048-99D4-663512B36A8E}"/>
              </a:ext>
            </a:extLst>
          </p:cNvPr>
          <p:cNvCxnSpPr>
            <a:endCxn id="16" idx="2"/>
          </p:cNvCxnSpPr>
          <p:nvPr/>
        </p:nvCxnSpPr>
        <p:spPr>
          <a:xfrm>
            <a:off x="4249270" y="2254624"/>
            <a:ext cx="126353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DDB49AF-1E0F-DB49-877E-45F9966054F3}"/>
              </a:ext>
            </a:extLst>
          </p:cNvPr>
          <p:cNvCxnSpPr>
            <a:stCxn id="16" idx="6"/>
          </p:cNvCxnSpPr>
          <p:nvPr/>
        </p:nvCxnSpPr>
        <p:spPr>
          <a:xfrm>
            <a:off x="5695687" y="2254624"/>
            <a:ext cx="12094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463CF5E0-968A-A64A-BE81-9D3B88C3A329}"/>
              </a:ext>
            </a:extLst>
          </p:cNvPr>
          <p:cNvSpPr/>
          <p:nvPr/>
        </p:nvSpPr>
        <p:spPr>
          <a:xfrm>
            <a:off x="728926" y="2999023"/>
            <a:ext cx="268582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1200" dirty="0"/>
              <a:t>Hacen alusión a cómo se caracteriza la población a partir de criterios fácilmente medibles. </a:t>
            </a:r>
          </a:p>
          <a:p>
            <a:pPr algn="just"/>
            <a:endParaRPr lang="es-ES_tradnl" sz="1200" dirty="0"/>
          </a:p>
          <a:p>
            <a:pPr algn="just"/>
            <a:r>
              <a:rPr lang="es-ES_tradnl" sz="1200" dirty="0"/>
              <a:t>Los principales aspectos que se asocian a este tipo de segmentación son: la edad, el sexo, el nivel de ingresos, el estado civil, la ocupación y el nivel de educación.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21FA4C4-B5AE-4445-AA3E-4DAB3E6A2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363" y="3039916"/>
            <a:ext cx="4128647" cy="1539985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www.freepik.es</a:t>
            </a:r>
            <a:r>
              <a:rPr lang="es-ES" sz="1200" dirty="0">
                <a:solidFill>
                  <a:schemeClr val="dk1"/>
                </a:solidFill>
              </a:rPr>
              <a:t>/foto-gratis/investigador-girando-globo-terraqueo-pantalla-redonda_13461079.htm#query=demograf%C3%ADa&amp;position=0&amp;from_view=</a:t>
            </a:r>
            <a:r>
              <a:rPr lang="es-ES" sz="1200" dirty="0" err="1">
                <a:solidFill>
                  <a:schemeClr val="dk1"/>
                </a:solidFill>
              </a:rPr>
              <a:t>search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14BEB70-8784-7041-8899-9044C4B3FBEF}"/>
              </a:ext>
            </a:extLst>
          </p:cNvPr>
          <p:cNvSpPr/>
          <p:nvPr/>
        </p:nvSpPr>
        <p:spPr>
          <a:xfrm>
            <a:off x="215153" y="1473798"/>
            <a:ext cx="7885355" cy="4260028"/>
          </a:xfrm>
          <a:prstGeom prst="roundRect">
            <a:avLst>
              <a:gd name="adj" fmla="val 328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7D82AC-3AA3-EF41-8D05-8A39538F6309}"/>
              </a:ext>
            </a:extLst>
          </p:cNvPr>
          <p:cNvSpPr/>
          <p:nvPr/>
        </p:nvSpPr>
        <p:spPr>
          <a:xfrm>
            <a:off x="501038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demográficas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B70912-2D7F-184B-B9FB-FA5AA386A606}"/>
              </a:ext>
            </a:extLst>
          </p:cNvPr>
          <p:cNvSpPr/>
          <p:nvPr/>
        </p:nvSpPr>
        <p:spPr>
          <a:xfrm>
            <a:off x="1979411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geográficas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31DC11-8BCA-F34B-8346-1689DCF55AF8}"/>
              </a:ext>
            </a:extLst>
          </p:cNvPr>
          <p:cNvSpPr/>
          <p:nvPr/>
        </p:nvSpPr>
        <p:spPr>
          <a:xfrm>
            <a:off x="3447026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psicológicas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182D6B-8D83-2247-9999-1E41A519B0F9}"/>
              </a:ext>
            </a:extLst>
          </p:cNvPr>
          <p:cNvSpPr/>
          <p:nvPr/>
        </p:nvSpPr>
        <p:spPr>
          <a:xfrm>
            <a:off x="4886577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conductuales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059B64-7A47-F242-BFCB-181C7F63B0F0}"/>
              </a:ext>
            </a:extLst>
          </p:cNvPr>
          <p:cNvSpPr/>
          <p:nvPr/>
        </p:nvSpPr>
        <p:spPr>
          <a:xfrm>
            <a:off x="6278886" y="1625301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socioculturales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6707A5-0C2A-EA49-8269-7EB70F2FD940}"/>
              </a:ext>
            </a:extLst>
          </p:cNvPr>
          <p:cNvSpPr/>
          <p:nvPr/>
        </p:nvSpPr>
        <p:spPr>
          <a:xfrm>
            <a:off x="1127268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DD520B6-B7FA-8E49-8CA7-785D48D180D0}"/>
              </a:ext>
            </a:extLst>
          </p:cNvPr>
          <p:cNvSpPr/>
          <p:nvPr/>
        </p:nvSpPr>
        <p:spPr>
          <a:xfrm>
            <a:off x="2605641" y="2163184"/>
            <a:ext cx="182880" cy="182880"/>
          </a:xfrm>
          <a:prstGeom prst="ellipse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62BF63-5069-E647-8BC3-22C3F40D82F2}"/>
              </a:ext>
            </a:extLst>
          </p:cNvPr>
          <p:cNvSpPr/>
          <p:nvPr/>
        </p:nvSpPr>
        <p:spPr>
          <a:xfrm>
            <a:off x="4066390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637A02A-A630-6F4C-99AC-4F1E31E90BC4}"/>
              </a:ext>
            </a:extLst>
          </p:cNvPr>
          <p:cNvSpPr/>
          <p:nvPr/>
        </p:nvSpPr>
        <p:spPr>
          <a:xfrm>
            <a:off x="6905116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93C48FB-4712-0147-B8A9-162B9D9BCB47}"/>
              </a:ext>
            </a:extLst>
          </p:cNvPr>
          <p:cNvSpPr/>
          <p:nvPr/>
        </p:nvSpPr>
        <p:spPr>
          <a:xfrm>
            <a:off x="5512807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715CA8-519A-9F48-89F1-69D92D57B117}"/>
              </a:ext>
            </a:extLst>
          </p:cNvPr>
          <p:cNvCxnSpPr>
            <a:stCxn id="4" idx="6"/>
            <a:endCxn id="13" idx="2"/>
          </p:cNvCxnSpPr>
          <p:nvPr/>
        </p:nvCxnSpPr>
        <p:spPr>
          <a:xfrm>
            <a:off x="1310148" y="2254624"/>
            <a:ext cx="129549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587028-6844-294F-8A9C-730F1B6D479E}"/>
              </a:ext>
            </a:extLst>
          </p:cNvPr>
          <p:cNvCxnSpPr>
            <a:endCxn id="14" idx="2"/>
          </p:cNvCxnSpPr>
          <p:nvPr/>
        </p:nvCxnSpPr>
        <p:spPr>
          <a:xfrm>
            <a:off x="2788521" y="2254624"/>
            <a:ext cx="127786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1C9BF4-114D-5048-99D4-663512B36A8E}"/>
              </a:ext>
            </a:extLst>
          </p:cNvPr>
          <p:cNvCxnSpPr>
            <a:endCxn id="16" idx="2"/>
          </p:cNvCxnSpPr>
          <p:nvPr/>
        </p:nvCxnSpPr>
        <p:spPr>
          <a:xfrm>
            <a:off x="4249270" y="2254624"/>
            <a:ext cx="126353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DDB49AF-1E0F-DB49-877E-45F9966054F3}"/>
              </a:ext>
            </a:extLst>
          </p:cNvPr>
          <p:cNvCxnSpPr>
            <a:stCxn id="16" idx="6"/>
          </p:cNvCxnSpPr>
          <p:nvPr/>
        </p:nvCxnSpPr>
        <p:spPr>
          <a:xfrm>
            <a:off x="5695687" y="2254624"/>
            <a:ext cx="12094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463CF5E0-968A-A64A-BE81-9D3B88C3A329}"/>
              </a:ext>
            </a:extLst>
          </p:cNvPr>
          <p:cNvSpPr/>
          <p:nvPr/>
        </p:nvSpPr>
        <p:spPr>
          <a:xfrm>
            <a:off x="724062" y="3157982"/>
            <a:ext cx="26858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1200" dirty="0"/>
              <a:t>Identifican dónde se encuentran los clientes, se suelen relacionar: el país, la región, el tamaño de la ciudad e incluso la densidad (cantidad de población que habita sobre un mismo espacio).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1F2347-626C-6C44-B9D4-D81F716D9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796" y="2777834"/>
            <a:ext cx="3553781" cy="236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138763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62875" y="9413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www.freepik.es</a:t>
            </a:r>
            <a:r>
              <a:rPr lang="es-ES" sz="1200" dirty="0">
                <a:solidFill>
                  <a:schemeClr val="dk1"/>
                </a:solidFill>
              </a:rPr>
              <a:t>/foto-gratis/mujer-sonriente-joven-que-trabaja-computadora-portatil-espacio-oficina-coworking_3938127.htm#query=</a:t>
            </a:r>
            <a:r>
              <a:rPr lang="es-ES" sz="1200" dirty="0" err="1">
                <a:solidFill>
                  <a:schemeClr val="dk1"/>
                </a:solidFill>
              </a:rPr>
              <a:t>motivaciones&amp;position</a:t>
            </a:r>
            <a:r>
              <a:rPr lang="es-ES" sz="1200" dirty="0">
                <a:solidFill>
                  <a:schemeClr val="dk1"/>
                </a:solidFill>
              </a:rPr>
              <a:t>=41&amp;from_view=</a:t>
            </a:r>
            <a:r>
              <a:rPr lang="es-ES" sz="1200" dirty="0" err="1">
                <a:solidFill>
                  <a:schemeClr val="dk1"/>
                </a:solidFill>
              </a:rPr>
              <a:t>search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14BEB70-8784-7041-8899-9044C4B3FBEF}"/>
              </a:ext>
            </a:extLst>
          </p:cNvPr>
          <p:cNvSpPr/>
          <p:nvPr/>
        </p:nvSpPr>
        <p:spPr>
          <a:xfrm>
            <a:off x="215153" y="1473798"/>
            <a:ext cx="7885355" cy="4260028"/>
          </a:xfrm>
          <a:prstGeom prst="roundRect">
            <a:avLst>
              <a:gd name="adj" fmla="val 328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7D82AC-3AA3-EF41-8D05-8A39538F6309}"/>
              </a:ext>
            </a:extLst>
          </p:cNvPr>
          <p:cNvSpPr/>
          <p:nvPr/>
        </p:nvSpPr>
        <p:spPr>
          <a:xfrm>
            <a:off x="501038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demográficas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B70912-2D7F-184B-B9FB-FA5AA386A606}"/>
              </a:ext>
            </a:extLst>
          </p:cNvPr>
          <p:cNvSpPr/>
          <p:nvPr/>
        </p:nvSpPr>
        <p:spPr>
          <a:xfrm>
            <a:off x="1979411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geográficas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31DC11-8BCA-F34B-8346-1689DCF55AF8}"/>
              </a:ext>
            </a:extLst>
          </p:cNvPr>
          <p:cNvSpPr/>
          <p:nvPr/>
        </p:nvSpPr>
        <p:spPr>
          <a:xfrm>
            <a:off x="3447026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psicológicas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182D6B-8D83-2247-9999-1E41A519B0F9}"/>
              </a:ext>
            </a:extLst>
          </p:cNvPr>
          <p:cNvSpPr/>
          <p:nvPr/>
        </p:nvSpPr>
        <p:spPr>
          <a:xfrm>
            <a:off x="4886577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conductuales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059B64-7A47-F242-BFCB-181C7F63B0F0}"/>
              </a:ext>
            </a:extLst>
          </p:cNvPr>
          <p:cNvSpPr/>
          <p:nvPr/>
        </p:nvSpPr>
        <p:spPr>
          <a:xfrm>
            <a:off x="6278886" y="1625301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socioculturales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6707A5-0C2A-EA49-8269-7EB70F2FD940}"/>
              </a:ext>
            </a:extLst>
          </p:cNvPr>
          <p:cNvSpPr/>
          <p:nvPr/>
        </p:nvSpPr>
        <p:spPr>
          <a:xfrm>
            <a:off x="1127268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DD520B6-B7FA-8E49-8CA7-785D48D180D0}"/>
              </a:ext>
            </a:extLst>
          </p:cNvPr>
          <p:cNvSpPr/>
          <p:nvPr/>
        </p:nvSpPr>
        <p:spPr>
          <a:xfrm>
            <a:off x="2605641" y="2163184"/>
            <a:ext cx="182880" cy="18288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62BF63-5069-E647-8BC3-22C3F40D82F2}"/>
              </a:ext>
            </a:extLst>
          </p:cNvPr>
          <p:cNvSpPr/>
          <p:nvPr/>
        </p:nvSpPr>
        <p:spPr>
          <a:xfrm>
            <a:off x="4066390" y="2163184"/>
            <a:ext cx="182880" cy="182880"/>
          </a:xfrm>
          <a:prstGeom prst="ellipse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637A02A-A630-6F4C-99AC-4F1E31E90BC4}"/>
              </a:ext>
            </a:extLst>
          </p:cNvPr>
          <p:cNvSpPr/>
          <p:nvPr/>
        </p:nvSpPr>
        <p:spPr>
          <a:xfrm>
            <a:off x="6905116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93C48FB-4712-0147-B8A9-162B9D9BCB47}"/>
              </a:ext>
            </a:extLst>
          </p:cNvPr>
          <p:cNvSpPr/>
          <p:nvPr/>
        </p:nvSpPr>
        <p:spPr>
          <a:xfrm>
            <a:off x="5512807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715CA8-519A-9F48-89F1-69D92D57B117}"/>
              </a:ext>
            </a:extLst>
          </p:cNvPr>
          <p:cNvCxnSpPr>
            <a:stCxn id="4" idx="6"/>
            <a:endCxn id="13" idx="2"/>
          </p:cNvCxnSpPr>
          <p:nvPr/>
        </p:nvCxnSpPr>
        <p:spPr>
          <a:xfrm>
            <a:off x="1310148" y="2254624"/>
            <a:ext cx="129549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587028-6844-294F-8A9C-730F1B6D479E}"/>
              </a:ext>
            </a:extLst>
          </p:cNvPr>
          <p:cNvCxnSpPr>
            <a:endCxn id="14" idx="2"/>
          </p:cNvCxnSpPr>
          <p:nvPr/>
        </p:nvCxnSpPr>
        <p:spPr>
          <a:xfrm>
            <a:off x="2788521" y="2254624"/>
            <a:ext cx="127786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1C9BF4-114D-5048-99D4-663512B36A8E}"/>
              </a:ext>
            </a:extLst>
          </p:cNvPr>
          <p:cNvCxnSpPr>
            <a:endCxn id="16" idx="2"/>
          </p:cNvCxnSpPr>
          <p:nvPr/>
        </p:nvCxnSpPr>
        <p:spPr>
          <a:xfrm>
            <a:off x="4249270" y="2254624"/>
            <a:ext cx="126353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DDB49AF-1E0F-DB49-877E-45F9966054F3}"/>
              </a:ext>
            </a:extLst>
          </p:cNvPr>
          <p:cNvCxnSpPr>
            <a:stCxn id="16" idx="6"/>
          </p:cNvCxnSpPr>
          <p:nvPr/>
        </p:nvCxnSpPr>
        <p:spPr>
          <a:xfrm>
            <a:off x="5695687" y="2254624"/>
            <a:ext cx="12094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463CF5E0-968A-A64A-BE81-9D3B88C3A329}"/>
              </a:ext>
            </a:extLst>
          </p:cNvPr>
          <p:cNvSpPr/>
          <p:nvPr/>
        </p:nvSpPr>
        <p:spPr>
          <a:xfrm>
            <a:off x="728926" y="2999023"/>
            <a:ext cx="25198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dirty="0"/>
              <a:t>Hacen referencia al comportamiento humano, los aspectos que se consideran acá son: motivaciones, personalidad, percepciones, intereses.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C2C53-0912-844C-B988-AC8835EC0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1651" y="2616533"/>
            <a:ext cx="4151504" cy="276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17937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14BEB70-8784-7041-8899-9044C4B3FBEF}"/>
              </a:ext>
            </a:extLst>
          </p:cNvPr>
          <p:cNvSpPr/>
          <p:nvPr/>
        </p:nvSpPr>
        <p:spPr>
          <a:xfrm>
            <a:off x="215153" y="1473798"/>
            <a:ext cx="7885355" cy="4260028"/>
          </a:xfrm>
          <a:prstGeom prst="roundRect">
            <a:avLst>
              <a:gd name="adj" fmla="val 328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7D82AC-3AA3-EF41-8D05-8A39538F6309}"/>
              </a:ext>
            </a:extLst>
          </p:cNvPr>
          <p:cNvSpPr/>
          <p:nvPr/>
        </p:nvSpPr>
        <p:spPr>
          <a:xfrm>
            <a:off x="501038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demográficas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B70912-2D7F-184B-B9FB-FA5AA386A606}"/>
              </a:ext>
            </a:extLst>
          </p:cNvPr>
          <p:cNvSpPr/>
          <p:nvPr/>
        </p:nvSpPr>
        <p:spPr>
          <a:xfrm>
            <a:off x="1979411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geográficas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31DC11-8BCA-F34B-8346-1689DCF55AF8}"/>
              </a:ext>
            </a:extLst>
          </p:cNvPr>
          <p:cNvSpPr/>
          <p:nvPr/>
        </p:nvSpPr>
        <p:spPr>
          <a:xfrm>
            <a:off x="3447026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psicológicas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182D6B-8D83-2247-9999-1E41A519B0F9}"/>
              </a:ext>
            </a:extLst>
          </p:cNvPr>
          <p:cNvSpPr/>
          <p:nvPr/>
        </p:nvSpPr>
        <p:spPr>
          <a:xfrm>
            <a:off x="4886577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conductuales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059B64-7A47-F242-BFCB-181C7F63B0F0}"/>
              </a:ext>
            </a:extLst>
          </p:cNvPr>
          <p:cNvSpPr/>
          <p:nvPr/>
        </p:nvSpPr>
        <p:spPr>
          <a:xfrm>
            <a:off x="6278886" y="1625301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socioculturales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6707A5-0C2A-EA49-8269-7EB70F2FD940}"/>
              </a:ext>
            </a:extLst>
          </p:cNvPr>
          <p:cNvSpPr/>
          <p:nvPr/>
        </p:nvSpPr>
        <p:spPr>
          <a:xfrm>
            <a:off x="1127268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DD520B6-B7FA-8E49-8CA7-785D48D180D0}"/>
              </a:ext>
            </a:extLst>
          </p:cNvPr>
          <p:cNvSpPr/>
          <p:nvPr/>
        </p:nvSpPr>
        <p:spPr>
          <a:xfrm>
            <a:off x="2605641" y="2163184"/>
            <a:ext cx="182880" cy="18288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62BF63-5069-E647-8BC3-22C3F40D82F2}"/>
              </a:ext>
            </a:extLst>
          </p:cNvPr>
          <p:cNvSpPr/>
          <p:nvPr/>
        </p:nvSpPr>
        <p:spPr>
          <a:xfrm>
            <a:off x="4066390" y="2163184"/>
            <a:ext cx="182880" cy="18288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637A02A-A630-6F4C-99AC-4F1E31E90BC4}"/>
              </a:ext>
            </a:extLst>
          </p:cNvPr>
          <p:cNvSpPr/>
          <p:nvPr/>
        </p:nvSpPr>
        <p:spPr>
          <a:xfrm>
            <a:off x="6905116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93C48FB-4712-0147-B8A9-162B9D9BCB47}"/>
              </a:ext>
            </a:extLst>
          </p:cNvPr>
          <p:cNvSpPr/>
          <p:nvPr/>
        </p:nvSpPr>
        <p:spPr>
          <a:xfrm>
            <a:off x="5512807" y="2163184"/>
            <a:ext cx="182880" cy="182880"/>
          </a:xfrm>
          <a:prstGeom prst="ellipse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715CA8-519A-9F48-89F1-69D92D57B117}"/>
              </a:ext>
            </a:extLst>
          </p:cNvPr>
          <p:cNvCxnSpPr>
            <a:stCxn id="4" idx="6"/>
            <a:endCxn id="13" idx="2"/>
          </p:cNvCxnSpPr>
          <p:nvPr/>
        </p:nvCxnSpPr>
        <p:spPr>
          <a:xfrm>
            <a:off x="1310148" y="2254624"/>
            <a:ext cx="129549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587028-6844-294F-8A9C-730F1B6D479E}"/>
              </a:ext>
            </a:extLst>
          </p:cNvPr>
          <p:cNvCxnSpPr>
            <a:endCxn id="14" idx="2"/>
          </p:cNvCxnSpPr>
          <p:nvPr/>
        </p:nvCxnSpPr>
        <p:spPr>
          <a:xfrm>
            <a:off x="2788521" y="2254624"/>
            <a:ext cx="127786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1C9BF4-114D-5048-99D4-663512B36A8E}"/>
              </a:ext>
            </a:extLst>
          </p:cNvPr>
          <p:cNvCxnSpPr>
            <a:endCxn id="16" idx="2"/>
          </p:cNvCxnSpPr>
          <p:nvPr/>
        </p:nvCxnSpPr>
        <p:spPr>
          <a:xfrm>
            <a:off x="4249270" y="2254624"/>
            <a:ext cx="126353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DDB49AF-1E0F-DB49-877E-45F9966054F3}"/>
              </a:ext>
            </a:extLst>
          </p:cNvPr>
          <p:cNvCxnSpPr>
            <a:stCxn id="16" idx="6"/>
          </p:cNvCxnSpPr>
          <p:nvPr/>
        </p:nvCxnSpPr>
        <p:spPr>
          <a:xfrm>
            <a:off x="5695687" y="2254624"/>
            <a:ext cx="12094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463CF5E0-968A-A64A-BE81-9D3B88C3A329}"/>
              </a:ext>
            </a:extLst>
          </p:cNvPr>
          <p:cNvSpPr/>
          <p:nvPr/>
        </p:nvSpPr>
        <p:spPr>
          <a:xfrm>
            <a:off x="728926" y="3085129"/>
            <a:ext cx="290715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dirty="0"/>
              <a:t>Son las conductas propias respecto a los bienes y servicios que satisfacen la necesidad, específicamente se analiza: la ocasión de uso (para qué), la lealtad o no a la marca (es decir, si se tiene preferencia por una marca u otra), los beneficios esperados (cuáles son las expectativas que se esperan sean resueltas).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108CD6-A6C7-1A4D-9CF6-3F6635563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510" y="2806237"/>
            <a:ext cx="3441693" cy="229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45927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</a:t>
            </a:r>
            <a:r>
              <a:rPr lang="es-ES" sz="1200" dirty="0" err="1">
                <a:solidFill>
                  <a:schemeClr val="dk1"/>
                </a:solidFill>
              </a:rPr>
              <a:t>www.freepik.es</a:t>
            </a:r>
            <a:r>
              <a:rPr lang="es-ES" sz="1200" dirty="0">
                <a:solidFill>
                  <a:schemeClr val="dk1"/>
                </a:solidFill>
              </a:rPr>
              <a:t>/foto-gratis/gran-grupo-personas-buceadores_2911134.htm#query=demograf%C3%ADa&amp;position=1&amp;from_view=</a:t>
            </a:r>
            <a:r>
              <a:rPr lang="es-ES" sz="1200" dirty="0" err="1">
                <a:solidFill>
                  <a:schemeClr val="dk1"/>
                </a:solidFill>
              </a:rPr>
              <a:t>search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14BEB70-8784-7041-8899-9044C4B3FBEF}"/>
              </a:ext>
            </a:extLst>
          </p:cNvPr>
          <p:cNvSpPr/>
          <p:nvPr/>
        </p:nvSpPr>
        <p:spPr>
          <a:xfrm>
            <a:off x="215153" y="1473798"/>
            <a:ext cx="7885355" cy="4260028"/>
          </a:xfrm>
          <a:prstGeom prst="roundRect">
            <a:avLst>
              <a:gd name="adj" fmla="val 328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7D82AC-3AA3-EF41-8D05-8A39538F6309}"/>
              </a:ext>
            </a:extLst>
          </p:cNvPr>
          <p:cNvSpPr/>
          <p:nvPr/>
        </p:nvSpPr>
        <p:spPr>
          <a:xfrm>
            <a:off x="501038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demográficas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B70912-2D7F-184B-B9FB-FA5AA386A606}"/>
              </a:ext>
            </a:extLst>
          </p:cNvPr>
          <p:cNvSpPr/>
          <p:nvPr/>
        </p:nvSpPr>
        <p:spPr>
          <a:xfrm>
            <a:off x="1979411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geográficas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31DC11-8BCA-F34B-8346-1689DCF55AF8}"/>
              </a:ext>
            </a:extLst>
          </p:cNvPr>
          <p:cNvSpPr/>
          <p:nvPr/>
        </p:nvSpPr>
        <p:spPr>
          <a:xfrm>
            <a:off x="3447026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/>
              <a:t>Variables </a:t>
            </a:r>
            <a:r>
              <a:rPr lang="es-ES_tradnl" sz="1000" b="1" dirty="0"/>
              <a:t>psicológicas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182D6B-8D83-2247-9999-1E41A519B0F9}"/>
              </a:ext>
            </a:extLst>
          </p:cNvPr>
          <p:cNvSpPr/>
          <p:nvPr/>
        </p:nvSpPr>
        <p:spPr>
          <a:xfrm>
            <a:off x="4886577" y="1618436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conductuales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059B64-7A47-F242-BFCB-181C7F63B0F0}"/>
              </a:ext>
            </a:extLst>
          </p:cNvPr>
          <p:cNvSpPr/>
          <p:nvPr/>
        </p:nvSpPr>
        <p:spPr>
          <a:xfrm>
            <a:off x="6278886" y="1625301"/>
            <a:ext cx="143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000" b="1" dirty="0"/>
              <a:t>Variables socioculturales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6707A5-0C2A-EA49-8269-7EB70F2FD940}"/>
              </a:ext>
            </a:extLst>
          </p:cNvPr>
          <p:cNvSpPr/>
          <p:nvPr/>
        </p:nvSpPr>
        <p:spPr>
          <a:xfrm>
            <a:off x="1127268" y="2163184"/>
            <a:ext cx="182880" cy="182880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DD520B6-B7FA-8E49-8CA7-785D48D180D0}"/>
              </a:ext>
            </a:extLst>
          </p:cNvPr>
          <p:cNvSpPr/>
          <p:nvPr/>
        </p:nvSpPr>
        <p:spPr>
          <a:xfrm>
            <a:off x="2605641" y="2163184"/>
            <a:ext cx="182880" cy="18288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62BF63-5069-E647-8BC3-22C3F40D82F2}"/>
              </a:ext>
            </a:extLst>
          </p:cNvPr>
          <p:cNvSpPr/>
          <p:nvPr/>
        </p:nvSpPr>
        <p:spPr>
          <a:xfrm>
            <a:off x="4066390" y="2163184"/>
            <a:ext cx="182880" cy="18288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637A02A-A630-6F4C-99AC-4F1E31E90BC4}"/>
              </a:ext>
            </a:extLst>
          </p:cNvPr>
          <p:cNvSpPr/>
          <p:nvPr/>
        </p:nvSpPr>
        <p:spPr>
          <a:xfrm>
            <a:off x="6905116" y="2163184"/>
            <a:ext cx="182880" cy="182880"/>
          </a:xfrm>
          <a:prstGeom prst="ellipse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93C48FB-4712-0147-B8A9-162B9D9BCB47}"/>
              </a:ext>
            </a:extLst>
          </p:cNvPr>
          <p:cNvSpPr/>
          <p:nvPr/>
        </p:nvSpPr>
        <p:spPr>
          <a:xfrm>
            <a:off x="5512807" y="2163184"/>
            <a:ext cx="182880" cy="182880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715CA8-519A-9F48-89F1-69D92D57B117}"/>
              </a:ext>
            </a:extLst>
          </p:cNvPr>
          <p:cNvCxnSpPr>
            <a:stCxn id="4" idx="6"/>
            <a:endCxn id="13" idx="2"/>
          </p:cNvCxnSpPr>
          <p:nvPr/>
        </p:nvCxnSpPr>
        <p:spPr>
          <a:xfrm>
            <a:off x="1310148" y="2254624"/>
            <a:ext cx="129549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587028-6844-294F-8A9C-730F1B6D479E}"/>
              </a:ext>
            </a:extLst>
          </p:cNvPr>
          <p:cNvCxnSpPr>
            <a:endCxn id="14" idx="2"/>
          </p:cNvCxnSpPr>
          <p:nvPr/>
        </p:nvCxnSpPr>
        <p:spPr>
          <a:xfrm>
            <a:off x="2788521" y="2254624"/>
            <a:ext cx="127786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1C9BF4-114D-5048-99D4-663512B36A8E}"/>
              </a:ext>
            </a:extLst>
          </p:cNvPr>
          <p:cNvCxnSpPr>
            <a:endCxn id="16" idx="2"/>
          </p:cNvCxnSpPr>
          <p:nvPr/>
        </p:nvCxnSpPr>
        <p:spPr>
          <a:xfrm>
            <a:off x="4249270" y="2254624"/>
            <a:ext cx="126353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DDB49AF-1E0F-DB49-877E-45F9966054F3}"/>
              </a:ext>
            </a:extLst>
          </p:cNvPr>
          <p:cNvCxnSpPr>
            <a:stCxn id="16" idx="6"/>
          </p:cNvCxnSpPr>
          <p:nvPr/>
        </p:nvCxnSpPr>
        <p:spPr>
          <a:xfrm>
            <a:off x="5695687" y="2254624"/>
            <a:ext cx="12094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463CF5E0-968A-A64A-BE81-9D3B88C3A329}"/>
              </a:ext>
            </a:extLst>
          </p:cNvPr>
          <p:cNvSpPr/>
          <p:nvPr/>
        </p:nvSpPr>
        <p:spPr>
          <a:xfrm>
            <a:off x="728926" y="3085129"/>
            <a:ext cx="29071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200" dirty="0"/>
              <a:t>Son los factores que se han arraigado a la persona a lo largo de su vida, se consideran: la cultura, la religión, la clase social y el ciclo de vida familiar.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D68D11-E557-954B-812E-EEEE0570F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749" y="2680501"/>
            <a:ext cx="3651875" cy="247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799556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529</Words>
  <Application>Microsoft Office PowerPoint</Application>
  <PresentationFormat>Panorámica</PresentationFormat>
  <Paragraphs>44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CLAUDIA VASQUEZ</dc:creator>
  <cp:lastModifiedBy>JGOA</cp:lastModifiedBy>
  <cp:revision>12</cp:revision>
  <dcterms:modified xsi:type="dcterms:W3CDTF">2022-08-06T22:16:12Z</dcterms:modified>
</cp:coreProperties>
</file>